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4" r:id="rId3"/>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0"/>
    <a:srgbClr val="FFB700"/>
    <a:srgbClr val="309867"/>
    <a:srgbClr val="2E9867"/>
    <a:srgbClr val="000000"/>
    <a:srgbClr val="006636"/>
    <a:srgbClr val="FFD03B"/>
    <a:srgbClr val="2F9766"/>
    <a:srgbClr val="03898A"/>
    <a:srgbClr val="1233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238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933456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3859045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316477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390553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136525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3857132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414679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1176694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118715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181565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9FAC88-3902-4DC8-B110-0D69C5426608}" type="datetimeFigureOut">
              <a:rPr kumimoji="1" lang="ja-JP" altLang="en-US" smtClean="0"/>
              <a:t>2023/9/18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293394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89FAC88-3902-4DC8-B110-0D69C5426608}" type="datetimeFigureOut">
              <a:rPr kumimoji="1" lang="ja-JP" altLang="en-US" smtClean="0"/>
              <a:t>2023/9/18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C4A54E6-593A-42E2-A6EF-B355CFE2F954}" type="slidenum">
              <a:rPr kumimoji="1" lang="ja-JP" altLang="en-US" smtClean="0"/>
              <a:t>‹#›</a:t>
            </a:fld>
            <a:endParaRPr kumimoji="1" lang="ja-JP" altLang="en-US"/>
          </a:p>
        </p:txBody>
      </p:sp>
    </p:spTree>
    <p:extLst>
      <p:ext uri="{BB962C8B-B14F-4D97-AF65-F5344CB8AC3E}">
        <p14:creationId xmlns:p14="http://schemas.microsoft.com/office/powerpoint/2010/main" val="4114320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johnan-program@www.rmcjohnan.org" TargetMode="External"/><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rmcjohnan.org/news/johnan-program-curriculum-list/" TargetMode="External"/><Relationship Id="rId4" Type="http://schemas.openxmlformats.org/officeDocument/2006/relationships/hyperlink" Target="https://www.rmcjohnan.org/johnan-progra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johnan-program@www.rmcjohnan.org" TargetMode="External"/><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rmcjohnan.org/news/johnan-program-curriculum-list/" TargetMode="External"/><Relationship Id="rId4" Type="http://schemas.openxmlformats.org/officeDocument/2006/relationships/hyperlink" Target="https://www.rmcjohnan.org/johnan-progr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17A7267-0065-5CBF-07FE-972BDAFB006F}"/>
              </a:ext>
            </a:extLst>
          </p:cNvPr>
          <p:cNvSpPr/>
          <p:nvPr/>
        </p:nvSpPr>
        <p:spPr>
          <a:xfrm>
            <a:off x="-12460" y="9238588"/>
            <a:ext cx="6905581" cy="66125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0720EC69-3BB8-B01C-E599-E7A36D84BEC0}"/>
              </a:ext>
            </a:extLst>
          </p:cNvPr>
          <p:cNvSpPr txBox="1"/>
          <p:nvPr/>
        </p:nvSpPr>
        <p:spPr>
          <a:xfrm>
            <a:off x="1582334" y="7433224"/>
            <a:ext cx="4283545" cy="523220"/>
          </a:xfrm>
          <a:prstGeom prst="rect">
            <a:avLst/>
          </a:prstGeom>
          <a:noFill/>
        </p:spPr>
        <p:txBody>
          <a:bodyPr wrap="none" rtlCol="0">
            <a:spAutoFit/>
          </a:bodyPr>
          <a:lstStyle/>
          <a:p>
            <a:r>
              <a:rPr kumimoji="1" lang="en-US" altLang="ja-JP" sz="2800" b="1" dirty="0">
                <a:solidFill>
                  <a:srgbClr val="0070C0"/>
                </a:solidFill>
                <a:latin typeface="BIZ UDPゴシック" panose="020B0400000000000000" pitchFamily="50" charset="-128"/>
                <a:ea typeface="BIZ UDPゴシック" panose="020B0400000000000000" pitchFamily="50" charset="-128"/>
              </a:rPr>
              <a:t>11</a:t>
            </a:r>
            <a:r>
              <a:rPr kumimoji="1" lang="ja-JP" altLang="en-US" b="1" dirty="0">
                <a:solidFill>
                  <a:srgbClr val="0070C0"/>
                </a:solidFill>
                <a:latin typeface="BIZ UDPゴシック" panose="020B0400000000000000" pitchFamily="50" charset="-128"/>
                <a:ea typeface="BIZ UDPゴシック" panose="020B0400000000000000" pitchFamily="50" charset="-128"/>
              </a:rPr>
              <a:t>月</a:t>
            </a:r>
            <a:r>
              <a:rPr kumimoji="1" lang="en-US" altLang="ja-JP" sz="2800" b="1" dirty="0">
                <a:solidFill>
                  <a:srgbClr val="0070C0"/>
                </a:solidFill>
                <a:latin typeface="BIZ UDPゴシック" panose="020B0400000000000000" pitchFamily="50" charset="-128"/>
                <a:ea typeface="BIZ UDPゴシック" panose="020B0400000000000000" pitchFamily="50" charset="-128"/>
              </a:rPr>
              <a:t>12</a:t>
            </a:r>
            <a:r>
              <a:rPr kumimoji="1" lang="ja-JP" altLang="en-US" b="1" dirty="0">
                <a:solidFill>
                  <a:srgbClr val="0070C0"/>
                </a:solidFill>
                <a:latin typeface="BIZ UDPゴシック" panose="020B0400000000000000" pitchFamily="50" charset="-128"/>
                <a:ea typeface="BIZ UDPゴシック" panose="020B0400000000000000" pitchFamily="50" charset="-128"/>
              </a:rPr>
              <a:t>日</a:t>
            </a:r>
            <a:r>
              <a:rPr kumimoji="1" lang="en-US" altLang="ja-JP" b="1" dirty="0">
                <a:solidFill>
                  <a:srgbClr val="0070C0"/>
                </a:solidFill>
                <a:latin typeface="BIZ UDPゴシック" panose="020B0400000000000000" pitchFamily="50" charset="-128"/>
                <a:ea typeface="BIZ UDPゴシック" panose="020B0400000000000000" pitchFamily="50" charset="-128"/>
              </a:rPr>
              <a:t>(</a:t>
            </a:r>
            <a:r>
              <a:rPr kumimoji="1" lang="ja-JP" altLang="en-US" b="1" dirty="0">
                <a:solidFill>
                  <a:srgbClr val="0070C0"/>
                </a:solidFill>
                <a:latin typeface="BIZ UDPゴシック" panose="020B0400000000000000" pitchFamily="50" charset="-128"/>
                <a:ea typeface="BIZ UDPゴシック" panose="020B0400000000000000" pitchFamily="50" charset="-128"/>
              </a:rPr>
              <a:t>土</a:t>
            </a:r>
            <a:r>
              <a:rPr kumimoji="1" lang="en-US" altLang="ja-JP" b="1" dirty="0">
                <a:solidFill>
                  <a:srgbClr val="0070C0"/>
                </a:solidFill>
                <a:latin typeface="BIZ UDPゴシック" panose="020B0400000000000000" pitchFamily="50" charset="-128"/>
                <a:ea typeface="BIZ UDPゴシック" panose="020B0400000000000000" pitchFamily="50" charset="-128"/>
              </a:rPr>
              <a:t>)</a:t>
            </a:r>
            <a:r>
              <a:rPr kumimoji="1" lang="ja-JP" altLang="en-US" b="1" dirty="0">
                <a:solidFill>
                  <a:srgbClr val="0070C0"/>
                </a:solidFill>
                <a:latin typeface="BIZ UDPゴシック" panose="020B0400000000000000" pitchFamily="50" charset="-128"/>
                <a:ea typeface="BIZ UDPゴシック" panose="020B0400000000000000" pitchFamily="50" charset="-128"/>
              </a:rPr>
              <a:t> </a:t>
            </a:r>
            <a:r>
              <a:rPr kumimoji="1" lang="en-US" altLang="ja-JP" sz="2800" b="1" dirty="0">
                <a:solidFill>
                  <a:srgbClr val="0070C0"/>
                </a:solidFill>
                <a:latin typeface="BIZ UDPゴシック" panose="020B0400000000000000" pitchFamily="50" charset="-128"/>
                <a:ea typeface="BIZ UDPゴシック" panose="020B0400000000000000" pitchFamily="50" charset="-128"/>
              </a:rPr>
              <a:t>13:30</a:t>
            </a:r>
            <a:r>
              <a:rPr kumimoji="1" lang="ja-JP" altLang="en-US" b="1" dirty="0">
                <a:solidFill>
                  <a:srgbClr val="0070C0"/>
                </a:solidFill>
                <a:latin typeface="BIZ UDPゴシック" panose="020B0400000000000000" pitchFamily="50" charset="-128"/>
                <a:ea typeface="BIZ UDPゴシック" panose="020B0400000000000000" pitchFamily="50" charset="-128"/>
              </a:rPr>
              <a:t>～</a:t>
            </a:r>
            <a:r>
              <a:rPr kumimoji="1" lang="en-US" altLang="ja-JP" b="1" dirty="0">
                <a:solidFill>
                  <a:srgbClr val="0070C0"/>
                </a:solidFill>
                <a:latin typeface="BIZ UDPゴシック" panose="020B0400000000000000" pitchFamily="50" charset="-128"/>
                <a:ea typeface="BIZ UDPゴシック" panose="020B0400000000000000" pitchFamily="50" charset="-128"/>
              </a:rPr>
              <a:t>17:00</a:t>
            </a:r>
            <a:endParaRPr kumimoji="1" lang="ja-JP" altLang="en-US" b="1" dirty="0">
              <a:solidFill>
                <a:srgbClr val="0070C0"/>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CE4D2523-AA95-3BA6-23AF-B296DB32D71D}"/>
              </a:ext>
            </a:extLst>
          </p:cNvPr>
          <p:cNvSpPr txBox="1"/>
          <p:nvPr/>
        </p:nvSpPr>
        <p:spPr>
          <a:xfrm>
            <a:off x="1582334" y="7614157"/>
            <a:ext cx="4234364" cy="830997"/>
          </a:xfrm>
          <a:prstGeom prst="rect">
            <a:avLst/>
          </a:prstGeom>
          <a:noFill/>
        </p:spPr>
        <p:txBody>
          <a:bodyPr wrap="none" rtlCol="0">
            <a:spAutoFit/>
          </a:bodyPr>
          <a:lstStyle/>
          <a:p>
            <a:r>
              <a:rPr kumimoji="1" lang="ja-JP" altLang="en-US" sz="2400" b="1" dirty="0">
                <a:solidFill>
                  <a:srgbClr val="0070C0"/>
                </a:solidFill>
                <a:latin typeface="BIZ UDPゴシック" panose="020B0400000000000000" pitchFamily="50" charset="-128"/>
                <a:ea typeface="BIZ UDPゴシック" panose="020B0400000000000000" pitchFamily="50" charset="-128"/>
              </a:rPr>
              <a:t>渋谷ソラスタ ＆</a:t>
            </a:r>
            <a:r>
              <a:rPr kumimoji="1" lang="ja-JP" altLang="en-US" sz="2800" b="1" dirty="0">
                <a:solidFill>
                  <a:srgbClr val="0070C0"/>
                </a:solidFill>
                <a:latin typeface="BIZ UDPゴシック" panose="020B0400000000000000" pitchFamily="50" charset="-128"/>
                <a:ea typeface="BIZ UDPゴシック" panose="020B0400000000000000" pitchFamily="50" charset="-128"/>
              </a:rPr>
              <a:t> </a:t>
            </a:r>
            <a:r>
              <a:rPr kumimoji="1" lang="en-US" altLang="ja-JP" sz="2600" b="1" dirty="0">
                <a:solidFill>
                  <a:srgbClr val="0070C0"/>
                </a:solidFill>
                <a:latin typeface="BIZ UDPゴシック" panose="020B0400000000000000" pitchFamily="50" charset="-128"/>
                <a:ea typeface="BIZ UDPゴシック" panose="020B0400000000000000" pitchFamily="50" charset="-128"/>
              </a:rPr>
              <a:t>zoom</a:t>
            </a:r>
            <a:r>
              <a:rPr kumimoji="1" lang="ja-JP" altLang="en-US" sz="2000" b="1" dirty="0">
                <a:solidFill>
                  <a:srgbClr val="0070C0"/>
                </a:solidFill>
                <a:latin typeface="BIZ UDPゴシック" panose="020B0400000000000000" pitchFamily="50" charset="-128"/>
                <a:ea typeface="BIZ UDPゴシック" panose="020B0400000000000000" pitchFamily="50" charset="-128"/>
              </a:rPr>
              <a:t>による</a:t>
            </a:r>
            <a:endParaRPr kumimoji="1" lang="en-US" altLang="ja-JP" sz="2000" b="1" dirty="0">
              <a:solidFill>
                <a:srgbClr val="0070C0"/>
              </a:solidFill>
              <a:latin typeface="BIZ UDPゴシック" panose="020B0400000000000000" pitchFamily="50" charset="-128"/>
              <a:ea typeface="BIZ UDPゴシック" panose="020B0400000000000000" pitchFamily="50" charset="-128"/>
            </a:endParaRPr>
          </a:p>
          <a:p>
            <a:r>
              <a:rPr kumimoji="1" lang="ja-JP" altLang="en-US" sz="2000" b="1" dirty="0">
                <a:solidFill>
                  <a:srgbClr val="0070C0"/>
                </a:solidFill>
                <a:latin typeface="BIZ UDPゴシック" panose="020B0400000000000000" pitchFamily="50" charset="-128"/>
                <a:ea typeface="BIZ UDPゴシック" panose="020B0400000000000000" pitchFamily="50" charset="-128"/>
              </a:rPr>
              <a:t>ハイブリッド開催</a:t>
            </a:r>
            <a:r>
              <a:rPr kumimoji="1" lang="ja-JP" altLang="en-US" sz="1600" b="1" dirty="0">
                <a:solidFill>
                  <a:srgbClr val="0070C0"/>
                </a:solidFill>
                <a:latin typeface="BIZ UDPゴシック" panose="020B0400000000000000" pitchFamily="50" charset="-128"/>
                <a:ea typeface="BIZ UDPゴシック" panose="020B0400000000000000" pitchFamily="50" charset="-128"/>
              </a:rPr>
              <a:t>（予定）</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9FAB821E-4BB2-E82B-AF4B-D6433AB14AC8}"/>
              </a:ext>
            </a:extLst>
          </p:cNvPr>
          <p:cNvSpPr/>
          <p:nvPr/>
        </p:nvSpPr>
        <p:spPr>
          <a:xfrm>
            <a:off x="192441" y="7531049"/>
            <a:ext cx="1197180" cy="400760"/>
          </a:xfrm>
          <a:prstGeom prst="roundRect">
            <a:avLst/>
          </a:prstGeom>
          <a:solidFill>
            <a:srgbClr val="00206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bg1"/>
                </a:solidFill>
                <a:latin typeface="BIZ UDPゴシック" panose="020B0400000000000000" pitchFamily="50" charset="-128"/>
                <a:ea typeface="BIZ UDPゴシック" panose="020B0400000000000000" pitchFamily="50" charset="-128"/>
              </a:rPr>
              <a:t>日　時</a:t>
            </a:r>
          </a:p>
        </p:txBody>
      </p:sp>
      <p:sp>
        <p:nvSpPr>
          <p:cNvPr id="13" name="四角形: 角を丸くする 12">
            <a:extLst>
              <a:ext uri="{FF2B5EF4-FFF2-40B4-BE49-F238E27FC236}">
                <a16:creationId xmlns:a16="http://schemas.microsoft.com/office/drawing/2014/main" id="{D8018FB2-3E5D-3579-66CA-18AB41FA0EE3}"/>
              </a:ext>
            </a:extLst>
          </p:cNvPr>
          <p:cNvSpPr/>
          <p:nvPr/>
        </p:nvSpPr>
        <p:spPr>
          <a:xfrm>
            <a:off x="192440" y="8047213"/>
            <a:ext cx="1197180" cy="400760"/>
          </a:xfrm>
          <a:prstGeom prst="roundRect">
            <a:avLst/>
          </a:prstGeom>
          <a:solidFill>
            <a:srgbClr val="00206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bg1"/>
                </a:solidFill>
                <a:latin typeface="BIZ UDPゴシック" panose="020B0400000000000000" pitchFamily="50" charset="-128"/>
                <a:ea typeface="BIZ UDPゴシック" panose="020B0400000000000000" pitchFamily="50" charset="-128"/>
              </a:rPr>
              <a:t>場　所</a:t>
            </a:r>
          </a:p>
        </p:txBody>
      </p:sp>
      <p:pic>
        <p:nvPicPr>
          <p:cNvPr id="14" name="Picture 2" descr="簡単！Excelで「QRコード」作成 | Excelシステム開発やマクロVBA開発ならセルネッツ">
            <a:extLst>
              <a:ext uri="{FF2B5EF4-FFF2-40B4-BE49-F238E27FC236}">
                <a16:creationId xmlns:a16="http://schemas.microsoft.com/office/drawing/2014/main" id="{EF6B5470-1E24-6C97-0097-92130454C8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9932" y="7392370"/>
            <a:ext cx="1110371" cy="948005"/>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a:extLst>
              <a:ext uri="{FF2B5EF4-FFF2-40B4-BE49-F238E27FC236}">
                <a16:creationId xmlns:a16="http://schemas.microsoft.com/office/drawing/2014/main" id="{831FD2FC-53A1-87F7-67C9-8F0F002BF747}"/>
              </a:ext>
            </a:extLst>
          </p:cNvPr>
          <p:cNvSpPr/>
          <p:nvPr/>
        </p:nvSpPr>
        <p:spPr>
          <a:xfrm>
            <a:off x="-11627" y="9275988"/>
            <a:ext cx="6858000" cy="623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22300" algn="l"/>
                <a:tab pos="1435100" algn="l"/>
              </a:tabLst>
            </a:pPr>
            <a:r>
              <a:rPr kumimoji="1" lang="en-US" altLang="ja-JP" sz="1200" dirty="0">
                <a:solidFill>
                  <a:schemeClr val="tx1">
                    <a:lumMod val="75000"/>
                    <a:lumOff val="25000"/>
                  </a:schemeClr>
                </a:solidFill>
                <a:latin typeface="源ノ角ゴシック JP" panose="020B0800000000000000" pitchFamily="34" charset="-128"/>
                <a:ea typeface="源ノ角ゴシック JP" panose="020B0800000000000000" pitchFamily="34" charset="-128"/>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主　催　： 東京都中小企業診断士協会 城南支部 能力開発推進部</a:t>
            </a:r>
          </a:p>
          <a:p>
            <a:pPr>
              <a:tabLst>
                <a:tab pos="622300" algn="l"/>
                <a:tab pos="1435100" algn="l"/>
              </a:tabLst>
            </a:pP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お問い合わせ先 ：城南プログラム事務局　</a:t>
            </a: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hlinkClick r:id="rId3"/>
              </a:rPr>
              <a:t>johnan-program@www.rmcjohnan.org</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2C378E06-07F2-AAD6-9650-0AE87988814E}"/>
              </a:ext>
            </a:extLst>
          </p:cNvPr>
          <p:cNvSpPr/>
          <p:nvPr/>
        </p:nvSpPr>
        <p:spPr>
          <a:xfrm>
            <a:off x="192439" y="7473537"/>
            <a:ext cx="1915761" cy="400760"/>
          </a:xfrm>
          <a:prstGeom prst="roundRect">
            <a:avLst/>
          </a:prstGeom>
          <a:solidFill>
            <a:srgbClr val="00206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BIZ UDPゴシック" panose="020B0400000000000000" pitchFamily="50" charset="-128"/>
                <a:ea typeface="BIZ UDPゴシック" panose="020B0400000000000000" pitchFamily="50" charset="-128"/>
              </a:rPr>
              <a:t>セミナーの内容</a:t>
            </a:r>
          </a:p>
        </p:txBody>
      </p:sp>
      <p:sp>
        <p:nvSpPr>
          <p:cNvPr id="17" name="四角形: 角を丸くする 16">
            <a:extLst>
              <a:ext uri="{FF2B5EF4-FFF2-40B4-BE49-F238E27FC236}">
                <a16:creationId xmlns:a16="http://schemas.microsoft.com/office/drawing/2014/main" id="{7979CC49-722F-9066-3923-327B1B3DE1D3}"/>
              </a:ext>
            </a:extLst>
          </p:cNvPr>
          <p:cNvSpPr/>
          <p:nvPr/>
        </p:nvSpPr>
        <p:spPr>
          <a:xfrm>
            <a:off x="192440" y="8540040"/>
            <a:ext cx="1197180" cy="400760"/>
          </a:xfrm>
          <a:prstGeom prst="roundRect">
            <a:avLst/>
          </a:prstGeom>
          <a:solidFill>
            <a:srgbClr val="00206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bg1"/>
                </a:solidFill>
                <a:latin typeface="BIZ UDPゴシック" panose="020B0400000000000000" pitchFamily="50" charset="-128"/>
                <a:ea typeface="BIZ UDPゴシック" panose="020B0400000000000000" pitchFamily="50" charset="-128"/>
              </a:rPr>
              <a:t>対　象</a:t>
            </a:r>
          </a:p>
        </p:txBody>
      </p:sp>
      <p:sp>
        <p:nvSpPr>
          <p:cNvPr id="18" name="テキスト ボックス 17">
            <a:extLst>
              <a:ext uri="{FF2B5EF4-FFF2-40B4-BE49-F238E27FC236}">
                <a16:creationId xmlns:a16="http://schemas.microsoft.com/office/drawing/2014/main" id="{B471DF46-FBC7-F19F-3C93-378DF923A79B}"/>
              </a:ext>
            </a:extLst>
          </p:cNvPr>
          <p:cNvSpPr txBox="1"/>
          <p:nvPr/>
        </p:nvSpPr>
        <p:spPr>
          <a:xfrm>
            <a:off x="1582334" y="8456585"/>
            <a:ext cx="4623382" cy="646331"/>
          </a:xfrm>
          <a:prstGeom prst="rect">
            <a:avLst/>
          </a:prstGeom>
          <a:noFill/>
        </p:spPr>
        <p:txBody>
          <a:bodyPr wrap="none" rtlCol="0">
            <a:spAutoFit/>
          </a:bodyPr>
          <a:lstStyle/>
          <a:p>
            <a:r>
              <a:rPr kumimoji="1" lang="ja-JP" altLang="en-US" b="1" dirty="0">
                <a:solidFill>
                  <a:srgbClr val="0070C0"/>
                </a:solidFill>
                <a:latin typeface="BIZ UDPゴシック" panose="020B0400000000000000" pitchFamily="50" charset="-128"/>
                <a:ea typeface="BIZ UDPゴシック" panose="020B0400000000000000" pitchFamily="50" charset="-128"/>
              </a:rPr>
              <a:t>城南支部 新入会員、既存会員、入会希望者</a:t>
            </a:r>
            <a:endParaRPr kumimoji="1" lang="en-US" altLang="ja-JP" b="1" dirty="0">
              <a:solidFill>
                <a:srgbClr val="0070C0"/>
              </a:solidFill>
              <a:latin typeface="BIZ UDPゴシック" panose="020B0400000000000000" pitchFamily="50" charset="-128"/>
              <a:ea typeface="BIZ UDPゴシック" panose="020B0400000000000000" pitchFamily="50" charset="-128"/>
            </a:endParaRPr>
          </a:p>
          <a:p>
            <a:r>
              <a:rPr kumimoji="1" lang="ja-JP" altLang="en-US" b="1" dirty="0">
                <a:solidFill>
                  <a:srgbClr val="0070C0"/>
                </a:solidFill>
                <a:latin typeface="BIZ UDPゴシック" panose="020B0400000000000000" pitchFamily="50" charset="-128"/>
                <a:ea typeface="BIZ UDPゴシック" panose="020B0400000000000000" pitchFamily="50" charset="-128"/>
              </a:rPr>
              <a:t>他支部・他都道府県協会会員も歓迎</a:t>
            </a:r>
          </a:p>
        </p:txBody>
      </p:sp>
      <p:sp>
        <p:nvSpPr>
          <p:cNvPr id="19" name="テキスト ボックス 18">
            <a:extLst>
              <a:ext uri="{FF2B5EF4-FFF2-40B4-BE49-F238E27FC236}">
                <a16:creationId xmlns:a16="http://schemas.microsoft.com/office/drawing/2014/main" id="{4969844A-45AF-D65B-C4EC-9D492E72DE8E}"/>
              </a:ext>
            </a:extLst>
          </p:cNvPr>
          <p:cNvSpPr txBox="1"/>
          <p:nvPr/>
        </p:nvSpPr>
        <p:spPr>
          <a:xfrm>
            <a:off x="5767921" y="8143845"/>
            <a:ext cx="928459" cy="230832"/>
          </a:xfrm>
          <a:prstGeom prst="rect">
            <a:avLst/>
          </a:prstGeom>
          <a:noFill/>
        </p:spPr>
        <p:txBody>
          <a:bodyPr wrap="none" rtlCol="0">
            <a:spAutoFit/>
          </a:bodyPr>
          <a:lstStyle/>
          <a:p>
            <a:r>
              <a:rPr kumimoji="1" lang="ja-JP" altLang="en-US" sz="900" dirty="0">
                <a:latin typeface="BIZ UDPゴシック" panose="020B0400000000000000" pitchFamily="50" charset="-128"/>
                <a:ea typeface="BIZ UDPゴシック" panose="020B0400000000000000" pitchFamily="50" charset="-128"/>
              </a:rPr>
              <a:t>詳しくはこちら</a:t>
            </a:r>
          </a:p>
        </p:txBody>
      </p:sp>
      <p:sp>
        <p:nvSpPr>
          <p:cNvPr id="20" name="テキスト ボックス 19">
            <a:extLst>
              <a:ext uri="{FF2B5EF4-FFF2-40B4-BE49-F238E27FC236}">
                <a16:creationId xmlns:a16="http://schemas.microsoft.com/office/drawing/2014/main" id="{0535A7F7-8761-CEC6-1251-AED2188F1A38}"/>
              </a:ext>
            </a:extLst>
          </p:cNvPr>
          <p:cNvSpPr txBox="1"/>
          <p:nvPr/>
        </p:nvSpPr>
        <p:spPr>
          <a:xfrm>
            <a:off x="328640" y="7037803"/>
            <a:ext cx="6237260" cy="1015663"/>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城南支部の秋の最大イベント「城南博覧会（ナンパク）」が開催されます。今年で</a:t>
            </a:r>
            <a:r>
              <a:rPr lang="en-US" altLang="ja-JP" sz="1200" b="1" dirty="0">
                <a:latin typeface="BIZ UDPゴシック" panose="020B0400000000000000" pitchFamily="50" charset="-128"/>
                <a:ea typeface="BIZ UDPゴシック" panose="020B0400000000000000" pitchFamily="50" charset="-128"/>
              </a:rPr>
              <a:t>5</a:t>
            </a:r>
            <a:r>
              <a:rPr lang="ja-JP" altLang="en-US" sz="1200" b="1" dirty="0">
                <a:latin typeface="BIZ UDPゴシック" panose="020B0400000000000000" pitchFamily="50" charset="-128"/>
                <a:ea typeface="BIZ UDPゴシック" panose="020B0400000000000000" pitchFamily="50" charset="-128"/>
              </a:rPr>
              <a:t>年目を迎える、城南支部の魅力がいっぱいのビッグイベントです。</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世の中が激しく変化し、中小企業を取り巻く環境も大きく変化しています。このような</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難しい時代を乗り越え、未来を創っていくために。診断士は何ができるのか、どのようなノウハウを身に着けていけばよいか、みなさんと考えていきたいと</a:t>
            </a:r>
            <a:r>
              <a:rPr lang="ja-JP" altLang="en-US" sz="1200" dirty="0">
                <a:latin typeface="BIZ UDPゴシック" panose="020B0400000000000000" pitchFamily="50" charset="-128"/>
                <a:ea typeface="BIZ UDPゴシック" panose="020B0400000000000000" pitchFamily="50" charset="-128"/>
              </a:rPr>
              <a:t>思います</a:t>
            </a:r>
            <a:r>
              <a:rPr lang="ja-JP" altLang="en-US" sz="1200" b="1" dirty="0">
                <a:latin typeface="BIZ UDPゴシック" panose="020B0400000000000000" pitchFamily="50" charset="-128"/>
                <a:ea typeface="BIZ UDPゴシック" panose="020B0400000000000000" pitchFamily="50" charset="-128"/>
              </a:rPr>
              <a:t>。</a:t>
            </a:r>
          </a:p>
        </p:txBody>
      </p:sp>
      <p:sp>
        <p:nvSpPr>
          <p:cNvPr id="2" name="正方形/長方形 1">
            <a:extLst>
              <a:ext uri="{FF2B5EF4-FFF2-40B4-BE49-F238E27FC236}">
                <a16:creationId xmlns:a16="http://schemas.microsoft.com/office/drawing/2014/main" id="{C527556D-79D4-13FF-194D-C34635729D45}"/>
              </a:ext>
            </a:extLst>
          </p:cNvPr>
          <p:cNvSpPr/>
          <p:nvPr/>
        </p:nvSpPr>
        <p:spPr>
          <a:xfrm>
            <a:off x="-23254" y="-16686"/>
            <a:ext cx="6905581" cy="9275988"/>
          </a:xfrm>
          <a:prstGeom prst="rect">
            <a:avLst/>
          </a:prstGeom>
          <a:solidFill>
            <a:srgbClr val="006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3CB1ED10-7D38-FC64-75DD-397B014A9B92}"/>
              </a:ext>
            </a:extLst>
          </p:cNvPr>
          <p:cNvSpPr txBox="1"/>
          <p:nvPr/>
        </p:nvSpPr>
        <p:spPr>
          <a:xfrm>
            <a:off x="251031" y="1161406"/>
            <a:ext cx="6490879" cy="1323439"/>
          </a:xfrm>
          <a:prstGeom prst="rect">
            <a:avLst/>
          </a:prstGeom>
          <a:noFill/>
        </p:spPr>
        <p:txBody>
          <a:bodyPr wrap="none" rtlCol="0">
            <a:spAutoFit/>
          </a:bodyPr>
          <a:lstStyle/>
          <a:p>
            <a:pPr algn="ctr"/>
            <a:r>
              <a:rPr lang="ja-JP" altLang="en-US" sz="8000" b="1" dirty="0">
                <a:solidFill>
                  <a:schemeClr val="bg1"/>
                </a:solidFill>
                <a:latin typeface="Meiryo UI" panose="020B0604030504040204" pitchFamily="50" charset="-128"/>
                <a:ea typeface="Meiryo UI" panose="020B0604030504040204" pitchFamily="50" charset="-128"/>
              </a:rPr>
              <a:t>城南プログラム</a:t>
            </a:r>
            <a:endParaRPr lang="en-US" sz="8000" dirty="0">
              <a:solidFill>
                <a:schemeClr val="bg1"/>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97505868-68F3-DD1F-3367-E42EADD44FB7}"/>
              </a:ext>
            </a:extLst>
          </p:cNvPr>
          <p:cNvSpPr/>
          <p:nvPr/>
        </p:nvSpPr>
        <p:spPr>
          <a:xfrm>
            <a:off x="160057" y="4561372"/>
            <a:ext cx="1197181" cy="432811"/>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accent6">
                    <a:lumMod val="75000"/>
                  </a:schemeClr>
                </a:solidFill>
                <a:latin typeface="Meiryo UI" panose="020B0604030504040204" pitchFamily="50" charset="-128"/>
                <a:ea typeface="Meiryo UI" panose="020B0604030504040204" pitchFamily="50" charset="-128"/>
              </a:rPr>
              <a:t>内　容</a:t>
            </a:r>
          </a:p>
        </p:txBody>
      </p:sp>
      <p:sp>
        <p:nvSpPr>
          <p:cNvPr id="29" name="テキスト ボックス 28">
            <a:extLst>
              <a:ext uri="{FF2B5EF4-FFF2-40B4-BE49-F238E27FC236}">
                <a16:creationId xmlns:a16="http://schemas.microsoft.com/office/drawing/2014/main" id="{3AD05DCE-5968-DBF8-D464-3423E045F5F1}"/>
              </a:ext>
            </a:extLst>
          </p:cNvPr>
          <p:cNvSpPr txBox="1"/>
          <p:nvPr/>
        </p:nvSpPr>
        <p:spPr>
          <a:xfrm>
            <a:off x="1401008" y="8017281"/>
            <a:ext cx="3057247" cy="246221"/>
          </a:xfrm>
          <a:prstGeom prst="rect">
            <a:avLst/>
          </a:prstGeom>
          <a:noFill/>
        </p:spPr>
        <p:txBody>
          <a:bodyPr wrap="none" rtlCol="0">
            <a:spAutoFit/>
          </a:bodyPr>
          <a:lstStyle/>
          <a:p>
            <a:r>
              <a:rPr lang="en-US" altLang="ja-JP" sz="1000" b="1" i="0" u="sng" strike="noStrike" dirty="0">
                <a:solidFill>
                  <a:schemeClr val="bg1"/>
                </a:solidFill>
                <a:effectLst/>
                <a:latin typeface="游ゴシック" panose="020B0400000000000000" pitchFamily="50" charset="-128"/>
                <a:ea typeface="游ゴシック" panose="020B0400000000000000" pitchFamily="50" charset="-128"/>
                <a:hlinkClick r:id="rId4">
                  <a:extLst>
                    <a:ext uri="{A12FA001-AC4F-418D-AE19-62706E023703}">
                      <ahyp:hlinkClr xmlns:ahyp="http://schemas.microsoft.com/office/drawing/2018/hyperlinkcolor" val="tx"/>
                    </a:ext>
                  </a:extLst>
                </a:hlinkClick>
              </a:rPr>
              <a:t>https://www.rmcjohnan.org/johnan-program/</a:t>
            </a:r>
            <a:endParaRPr kumimoji="1" lang="ja-JP" altLang="en-US" sz="1000" b="1" dirty="0">
              <a:solidFill>
                <a:schemeClr val="bg1"/>
              </a:solidFill>
              <a:latin typeface="源ノ角ゴシック JP" panose="020B0800000000000000" pitchFamily="34" charset="-128"/>
              <a:ea typeface="源ノ角ゴシック JP" panose="020B0800000000000000" pitchFamily="34" charset="-128"/>
            </a:endParaRPr>
          </a:p>
        </p:txBody>
      </p:sp>
      <p:sp>
        <p:nvSpPr>
          <p:cNvPr id="30" name="テキスト ボックス 29">
            <a:extLst>
              <a:ext uri="{FF2B5EF4-FFF2-40B4-BE49-F238E27FC236}">
                <a16:creationId xmlns:a16="http://schemas.microsoft.com/office/drawing/2014/main" id="{4DD717DE-6293-3E51-6401-E8188504CCBC}"/>
              </a:ext>
            </a:extLst>
          </p:cNvPr>
          <p:cNvSpPr txBox="1"/>
          <p:nvPr/>
        </p:nvSpPr>
        <p:spPr>
          <a:xfrm>
            <a:off x="1401008" y="8699430"/>
            <a:ext cx="4418197" cy="430887"/>
          </a:xfrm>
          <a:prstGeom prst="rect">
            <a:avLst/>
          </a:prstGeom>
          <a:noFill/>
        </p:spPr>
        <p:txBody>
          <a:bodyPr wrap="none" rtlCol="0">
            <a:spAutoFit/>
          </a:bodyPr>
          <a:lstStyle/>
          <a:p>
            <a:r>
              <a:rPr kumimoji="1" lang="en-US" altLang="ja-JP" sz="1000" b="1" dirty="0">
                <a:solidFill>
                  <a:schemeClr val="bg1"/>
                </a:solidFill>
                <a:latin typeface="+mn-ea"/>
                <a:hlinkClick r:id="rId5">
                  <a:extLst>
                    <a:ext uri="{A12FA001-AC4F-418D-AE19-62706E023703}">
                      <ahyp:hlinkClr xmlns:ahyp="http://schemas.microsoft.com/office/drawing/2018/hyperlinkcolor" val="tx"/>
                    </a:ext>
                  </a:extLst>
                </a:hlinkClick>
              </a:rPr>
              <a:t>https://www.rmcjohnan.org/news/johnan-program-curriculum-list/</a:t>
            </a:r>
            <a:endParaRPr kumimoji="1" lang="en-US" altLang="ja-JP" sz="1000" b="1" dirty="0">
              <a:solidFill>
                <a:schemeClr val="bg1"/>
              </a:solidFill>
              <a:latin typeface="+mn-ea"/>
            </a:endParaRPr>
          </a:p>
          <a:p>
            <a:endParaRPr kumimoji="1" lang="ja-JP" altLang="en-US" sz="1200" b="1" dirty="0">
              <a:solidFill>
                <a:schemeClr val="bg1"/>
              </a:solidFill>
              <a:latin typeface="源ノ角ゴシック JP" panose="020B0800000000000000" pitchFamily="34" charset="-128"/>
              <a:ea typeface="源ノ角ゴシック JP" panose="020B0800000000000000" pitchFamily="34" charset="-128"/>
            </a:endParaRPr>
          </a:p>
        </p:txBody>
      </p:sp>
      <p:sp>
        <p:nvSpPr>
          <p:cNvPr id="31" name="テキスト ボックス 30">
            <a:extLst>
              <a:ext uri="{FF2B5EF4-FFF2-40B4-BE49-F238E27FC236}">
                <a16:creationId xmlns:a16="http://schemas.microsoft.com/office/drawing/2014/main" id="{45A869CD-2097-8F2C-9DA0-F9EF22B83704}"/>
              </a:ext>
            </a:extLst>
          </p:cNvPr>
          <p:cNvSpPr txBox="1"/>
          <p:nvPr/>
        </p:nvSpPr>
        <p:spPr>
          <a:xfrm>
            <a:off x="160060" y="5081332"/>
            <a:ext cx="6653166" cy="738664"/>
          </a:xfrm>
          <a:prstGeom prst="rect">
            <a:avLst/>
          </a:prstGeom>
          <a:noFill/>
        </p:spPr>
        <p:txBody>
          <a:bodyPr wrap="square">
            <a:spAutoFit/>
          </a:bodyPr>
          <a:lstStyle/>
          <a:p>
            <a:r>
              <a:rPr lang="ja-JP" altLang="en-US" sz="1400" b="1" dirty="0">
                <a:solidFill>
                  <a:schemeClr val="bg1"/>
                </a:solidFill>
                <a:latin typeface="Meiryo UI" panose="020B0604030504040204" pitchFamily="50" charset="-128"/>
                <a:ea typeface="Meiryo UI" panose="020B0604030504040204" pitchFamily="50" charset="-128"/>
              </a:rPr>
              <a:t>診断士の資格を取り、独立診断士、企業内診断士として活躍しようと考えているあなた！</a:t>
            </a:r>
            <a:endParaRPr lang="en-US" altLang="ja-JP" sz="1400" b="1" dirty="0">
              <a:solidFill>
                <a:schemeClr val="bg1"/>
              </a:solidFill>
              <a:latin typeface="Meiryo UI" panose="020B0604030504040204" pitchFamily="50" charset="-128"/>
              <a:ea typeface="Meiryo UI" panose="020B0604030504040204" pitchFamily="50" charset="-128"/>
            </a:endParaRPr>
          </a:p>
          <a:p>
            <a:r>
              <a:rPr lang="ja-JP" altLang="en-US" sz="1400" b="1" dirty="0">
                <a:solidFill>
                  <a:schemeClr val="bg1"/>
                </a:solidFill>
                <a:latin typeface="Meiryo UI" panose="020B0604030504040204" pitchFamily="50" charset="-128"/>
                <a:ea typeface="Meiryo UI" panose="020B0604030504040204" pitchFamily="50" charset="-128"/>
              </a:rPr>
              <a:t>スキルや経験の不足で診断士としての活動に踏み出すのに不安を感じていませんか？</a:t>
            </a:r>
            <a:endParaRPr lang="en-US" altLang="ja-JP" sz="1400" b="1" dirty="0">
              <a:solidFill>
                <a:schemeClr val="bg1"/>
              </a:solidFill>
              <a:latin typeface="Meiryo UI" panose="020B0604030504040204" pitchFamily="50" charset="-128"/>
              <a:ea typeface="Meiryo UI" panose="020B0604030504040204" pitchFamily="50" charset="-128"/>
            </a:endParaRPr>
          </a:p>
          <a:p>
            <a:r>
              <a:rPr lang="ja-JP" altLang="en-US" sz="1400" b="1" dirty="0">
                <a:solidFill>
                  <a:schemeClr val="bg1"/>
                </a:solidFill>
                <a:latin typeface="Meiryo UI" panose="020B0604030504040204" pitchFamily="50" charset="-128"/>
                <a:ea typeface="Meiryo UI" panose="020B0604030504040204" pitchFamily="50" charset="-128"/>
              </a:rPr>
              <a:t>そんなあなたに、城南支部は「城南プログラム」をご用意しています。</a:t>
            </a:r>
          </a:p>
        </p:txBody>
      </p:sp>
      <p:sp>
        <p:nvSpPr>
          <p:cNvPr id="41" name="テキスト ボックス 40">
            <a:extLst>
              <a:ext uri="{FF2B5EF4-FFF2-40B4-BE49-F238E27FC236}">
                <a16:creationId xmlns:a16="http://schemas.microsoft.com/office/drawing/2014/main" id="{FCA9826F-7B92-3870-9EE0-8B9233DF3CFC}"/>
              </a:ext>
            </a:extLst>
          </p:cNvPr>
          <p:cNvSpPr txBox="1"/>
          <p:nvPr/>
        </p:nvSpPr>
        <p:spPr>
          <a:xfrm>
            <a:off x="138075" y="6455184"/>
            <a:ext cx="6581850" cy="954107"/>
          </a:xfrm>
          <a:prstGeom prst="rect">
            <a:avLst/>
          </a:prstGeom>
          <a:noFill/>
        </p:spPr>
        <p:txBody>
          <a:bodyPr wrap="squar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城南プログラムには、基礎・応用・実践とレベルに応じたカリキュラムがあります。</a:t>
            </a:r>
            <a:endParaRPr kumimoji="1" lang="en-US" altLang="ja-JP" sz="1400" b="1" dirty="0">
              <a:solidFill>
                <a:schemeClr val="bg1"/>
              </a:solidFill>
              <a:latin typeface="Meiryo UI" panose="020B0604030504040204" pitchFamily="50" charset="-128"/>
              <a:ea typeface="源ノ角ゴシック JP" panose="020B0800000000000000" pitchFamily="34" charset="-128"/>
            </a:endParaRPr>
          </a:p>
          <a:p>
            <a:r>
              <a:rPr kumimoji="1" lang="ja-JP" altLang="en-US" sz="1400" b="1" dirty="0">
                <a:solidFill>
                  <a:schemeClr val="bg1"/>
                </a:solidFill>
                <a:latin typeface="Meiryo UI" panose="020B0604030504040204" pitchFamily="50" charset="-128"/>
                <a:ea typeface="Meiryo UI" panose="020B0604030504040204" pitchFamily="50" charset="-128"/>
              </a:rPr>
              <a:t>経験豊富な講師陣の指導を受けることで、診断士活動の不安を取り除き、診断士として活躍するための礎を作ることができます。自分のスケジュールや興味に合わせて選択することができ、講師や同じテーマに関心を持つ診断士の仲間たちとの出会いの場にもなります。</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6B1633F0-3A15-F52E-231A-F44419D54E01}"/>
              </a:ext>
            </a:extLst>
          </p:cNvPr>
          <p:cNvSpPr/>
          <p:nvPr/>
        </p:nvSpPr>
        <p:spPr>
          <a:xfrm>
            <a:off x="143259" y="8603633"/>
            <a:ext cx="1197181" cy="510778"/>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カリキュラム案内</a:t>
            </a:r>
          </a:p>
        </p:txBody>
      </p:sp>
      <p:sp>
        <p:nvSpPr>
          <p:cNvPr id="43" name="四角形: 角を丸くする 42">
            <a:extLst>
              <a:ext uri="{FF2B5EF4-FFF2-40B4-BE49-F238E27FC236}">
                <a16:creationId xmlns:a16="http://schemas.microsoft.com/office/drawing/2014/main" id="{AFBBD137-4FE1-0F5E-1A4F-D3DAFBF64848}"/>
              </a:ext>
            </a:extLst>
          </p:cNvPr>
          <p:cNvSpPr/>
          <p:nvPr/>
        </p:nvSpPr>
        <p:spPr>
          <a:xfrm>
            <a:off x="160060" y="7963777"/>
            <a:ext cx="1197181" cy="408623"/>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b="1" dirty="0">
                <a:solidFill>
                  <a:schemeClr val="accent6">
                    <a:lumMod val="75000"/>
                  </a:schemeClr>
                </a:solidFill>
                <a:latin typeface="BIZ UDPゴシック" panose="020B0400000000000000" pitchFamily="50" charset="-128"/>
                <a:ea typeface="BIZ UDPゴシック" panose="020B0400000000000000" pitchFamily="50" charset="-128"/>
              </a:rPr>
              <a:t>説明動画</a:t>
            </a:r>
          </a:p>
        </p:txBody>
      </p:sp>
      <p:sp>
        <p:nvSpPr>
          <p:cNvPr id="44" name="四角形: 角を丸くする 43">
            <a:extLst>
              <a:ext uri="{FF2B5EF4-FFF2-40B4-BE49-F238E27FC236}">
                <a16:creationId xmlns:a16="http://schemas.microsoft.com/office/drawing/2014/main" id="{61AC741B-9E37-CE15-0F3C-023D5382A3C0}"/>
              </a:ext>
            </a:extLst>
          </p:cNvPr>
          <p:cNvSpPr/>
          <p:nvPr/>
        </p:nvSpPr>
        <p:spPr>
          <a:xfrm>
            <a:off x="160057" y="5937323"/>
            <a:ext cx="1197181" cy="408623"/>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b="1" dirty="0">
                <a:solidFill>
                  <a:schemeClr val="accent6">
                    <a:lumMod val="75000"/>
                  </a:schemeClr>
                </a:solidFill>
                <a:latin typeface="Meiryo UI" panose="020B0604030504040204" pitchFamily="50" charset="-128"/>
                <a:ea typeface="Meiryo UI" panose="020B0604030504040204" pitchFamily="50" charset="-128"/>
              </a:rPr>
              <a:t>特　徴</a:t>
            </a:r>
          </a:p>
        </p:txBody>
      </p:sp>
      <p:cxnSp>
        <p:nvCxnSpPr>
          <p:cNvPr id="40" name="直線コネクタ 39">
            <a:extLst>
              <a:ext uri="{FF2B5EF4-FFF2-40B4-BE49-F238E27FC236}">
                <a16:creationId xmlns:a16="http://schemas.microsoft.com/office/drawing/2014/main" id="{667F3ABC-78F5-A0AD-FA04-E6AD882A154F}"/>
              </a:ext>
            </a:extLst>
          </p:cNvPr>
          <p:cNvCxnSpPr>
            <a:cxnSpLocks/>
          </p:cNvCxnSpPr>
          <p:nvPr/>
        </p:nvCxnSpPr>
        <p:spPr>
          <a:xfrm flipV="1">
            <a:off x="-13309" y="2393631"/>
            <a:ext cx="6826535" cy="46113"/>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cxnSp>
        <p:nvCxnSpPr>
          <p:cNvPr id="51" name="直線コネクタ 50">
            <a:extLst>
              <a:ext uri="{FF2B5EF4-FFF2-40B4-BE49-F238E27FC236}">
                <a16:creationId xmlns:a16="http://schemas.microsoft.com/office/drawing/2014/main" id="{42497050-AB9B-6336-8483-ADE45F4C81CA}"/>
              </a:ext>
            </a:extLst>
          </p:cNvPr>
          <p:cNvCxnSpPr>
            <a:cxnSpLocks/>
          </p:cNvCxnSpPr>
          <p:nvPr/>
        </p:nvCxnSpPr>
        <p:spPr>
          <a:xfrm flipV="1">
            <a:off x="9246" y="1148520"/>
            <a:ext cx="6803980" cy="37942"/>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53" name="テキスト ボックス 52">
            <a:extLst>
              <a:ext uri="{FF2B5EF4-FFF2-40B4-BE49-F238E27FC236}">
                <a16:creationId xmlns:a16="http://schemas.microsoft.com/office/drawing/2014/main" id="{17AB0F6A-C370-C1EE-3AFB-7423C1C9E153}"/>
              </a:ext>
            </a:extLst>
          </p:cNvPr>
          <p:cNvSpPr txBox="1"/>
          <p:nvPr/>
        </p:nvSpPr>
        <p:spPr>
          <a:xfrm>
            <a:off x="124536" y="7609500"/>
            <a:ext cx="2319866" cy="307777"/>
          </a:xfrm>
          <a:prstGeom prst="rect">
            <a:avLst/>
          </a:prstGeom>
          <a:noFill/>
        </p:spPr>
        <p:txBody>
          <a:bodyPr wrap="non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詳しくはこちらをご覧ください。</a:t>
            </a:r>
          </a:p>
        </p:txBody>
      </p:sp>
      <p:sp>
        <p:nvSpPr>
          <p:cNvPr id="39" name="テキスト ボックス 38">
            <a:extLst>
              <a:ext uri="{FF2B5EF4-FFF2-40B4-BE49-F238E27FC236}">
                <a16:creationId xmlns:a16="http://schemas.microsoft.com/office/drawing/2014/main" id="{97E358F3-2F52-10F1-1A62-73546E03294F}"/>
              </a:ext>
            </a:extLst>
          </p:cNvPr>
          <p:cNvSpPr txBox="1"/>
          <p:nvPr/>
        </p:nvSpPr>
        <p:spPr>
          <a:xfrm>
            <a:off x="0" y="2684700"/>
            <a:ext cx="6882327" cy="1537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tabLst>
                <a:tab pos="723900" algn="l"/>
                <a:tab pos="1790700" algn="l"/>
              </a:tabLst>
              <a:defRPr kumimoji="1" sz="1400" b="1">
                <a:solidFill>
                  <a:schemeClr val="tx1">
                    <a:lumMod val="75000"/>
                    <a:lumOff val="25000"/>
                  </a:schemeClr>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spcBef>
                <a:spcPts val="600"/>
              </a:spcBef>
            </a:pPr>
            <a:r>
              <a:rPr lang="ja-JP" altLang="en-US" sz="3600" dirty="0">
                <a:solidFill>
                  <a:srgbClr val="FFD03B"/>
                </a:solidFill>
                <a:latin typeface="Meiryo UI" panose="020B0604030504040204" pitchFamily="50" charset="-128"/>
                <a:ea typeface="Meiryo UI" panose="020B0604030504040204" pitchFamily="50" charset="-128"/>
              </a:rPr>
              <a:t>城南支部へようこそ！</a:t>
            </a:r>
            <a:endParaRPr lang="en-US" altLang="ja-JP" sz="3600" dirty="0">
              <a:solidFill>
                <a:srgbClr val="FFD03B"/>
              </a:solidFill>
              <a:latin typeface="Meiryo UI" panose="020B0604030504040204" pitchFamily="50" charset="-128"/>
              <a:ea typeface="Meiryo UI" panose="020B0604030504040204" pitchFamily="50" charset="-128"/>
            </a:endParaRPr>
          </a:p>
          <a:p>
            <a:pPr algn="ctr">
              <a:spcBef>
                <a:spcPts val="600"/>
              </a:spcBef>
            </a:pPr>
            <a:r>
              <a:rPr lang="ja-JP" altLang="en-US" sz="3600" dirty="0">
                <a:solidFill>
                  <a:srgbClr val="FFD03B"/>
                </a:solidFill>
                <a:latin typeface="Meiryo UI" panose="020B0604030504040204" pitchFamily="50" charset="-128"/>
                <a:ea typeface="Meiryo UI" panose="020B0604030504040204" pitchFamily="50" charset="-128"/>
              </a:rPr>
              <a:t>実務に必要なスキルを身に付けて　診断士として活躍しませんか？</a:t>
            </a:r>
            <a:endParaRPr lang="ja-JP" altLang="en-US" sz="2000" dirty="0">
              <a:solidFill>
                <a:srgbClr val="FFD03B"/>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E3AB9616-C480-B495-A8B7-A4FA8B7EFD12}"/>
              </a:ext>
            </a:extLst>
          </p:cNvPr>
          <p:cNvPicPr>
            <a:picLocks noChangeAspect="1"/>
          </p:cNvPicPr>
          <p:nvPr/>
        </p:nvPicPr>
        <p:blipFill>
          <a:blip r:embed="rId6"/>
          <a:stretch>
            <a:fillRect/>
          </a:stretch>
        </p:blipFill>
        <p:spPr>
          <a:xfrm>
            <a:off x="4770889" y="37923"/>
            <a:ext cx="2042337" cy="1066892"/>
          </a:xfrm>
          <a:prstGeom prst="rect">
            <a:avLst/>
          </a:prstGeom>
        </p:spPr>
      </p:pic>
      <p:pic>
        <p:nvPicPr>
          <p:cNvPr id="7" name="図 6">
            <a:extLst>
              <a:ext uri="{FF2B5EF4-FFF2-40B4-BE49-F238E27FC236}">
                <a16:creationId xmlns:a16="http://schemas.microsoft.com/office/drawing/2014/main" id="{D5C7CC08-4B3F-C4C9-BC54-F19F624A3640}"/>
              </a:ext>
            </a:extLst>
          </p:cNvPr>
          <p:cNvPicPr>
            <a:picLocks noChangeAspect="1"/>
          </p:cNvPicPr>
          <p:nvPr/>
        </p:nvPicPr>
        <p:blipFill>
          <a:blip r:embed="rId7"/>
          <a:stretch>
            <a:fillRect/>
          </a:stretch>
        </p:blipFill>
        <p:spPr>
          <a:xfrm>
            <a:off x="5788359" y="8273659"/>
            <a:ext cx="894244" cy="908196"/>
          </a:xfrm>
          <a:prstGeom prst="rect">
            <a:avLst/>
          </a:prstGeom>
        </p:spPr>
      </p:pic>
      <p:pic>
        <p:nvPicPr>
          <p:cNvPr id="8" name="図 7">
            <a:extLst>
              <a:ext uri="{FF2B5EF4-FFF2-40B4-BE49-F238E27FC236}">
                <a16:creationId xmlns:a16="http://schemas.microsoft.com/office/drawing/2014/main" id="{EE72A554-EE0F-7AD8-4DA0-554662674EE4}"/>
              </a:ext>
            </a:extLst>
          </p:cNvPr>
          <p:cNvPicPr>
            <a:picLocks noChangeAspect="1"/>
          </p:cNvPicPr>
          <p:nvPr/>
        </p:nvPicPr>
        <p:blipFill>
          <a:blip r:embed="rId8"/>
          <a:stretch>
            <a:fillRect/>
          </a:stretch>
        </p:blipFill>
        <p:spPr>
          <a:xfrm>
            <a:off x="4504619" y="7768721"/>
            <a:ext cx="879136" cy="883846"/>
          </a:xfrm>
          <a:prstGeom prst="rect">
            <a:avLst/>
          </a:prstGeom>
        </p:spPr>
      </p:pic>
      <p:sp>
        <p:nvSpPr>
          <p:cNvPr id="32" name="テキスト ボックス 31">
            <a:extLst>
              <a:ext uri="{FF2B5EF4-FFF2-40B4-BE49-F238E27FC236}">
                <a16:creationId xmlns:a16="http://schemas.microsoft.com/office/drawing/2014/main" id="{D5F102C7-8604-DAFE-DACA-17DD817E904F}"/>
              </a:ext>
            </a:extLst>
          </p:cNvPr>
          <p:cNvSpPr txBox="1"/>
          <p:nvPr/>
        </p:nvSpPr>
        <p:spPr>
          <a:xfrm>
            <a:off x="192439" y="182139"/>
            <a:ext cx="4207224" cy="725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tabLst>
                <a:tab pos="723900" algn="l"/>
                <a:tab pos="1790700" algn="l"/>
              </a:tabLst>
              <a:defRPr kumimoji="1" sz="1400" b="1">
                <a:solidFill>
                  <a:schemeClr val="tx1">
                    <a:lumMod val="75000"/>
                    <a:lumOff val="25000"/>
                  </a:schemeClr>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spcBef>
                <a:spcPts val="600"/>
              </a:spcBef>
            </a:pPr>
            <a:r>
              <a:rPr lang="ja-JP" altLang="en-US" sz="3600" dirty="0">
                <a:solidFill>
                  <a:srgbClr val="FFD03B"/>
                </a:solidFill>
                <a:latin typeface="Meiryo UI" panose="020B0604030504040204" pitchFamily="50" charset="-128"/>
                <a:ea typeface="Meiryo UI" panose="020B0604030504040204" pitchFamily="50" charset="-128"/>
              </a:rPr>
              <a:t>新入会員の皆さんへ</a:t>
            </a:r>
            <a:endParaRPr lang="ja-JP" altLang="en-US" sz="2000" dirty="0">
              <a:solidFill>
                <a:srgbClr val="FFD03B"/>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528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17A7267-0065-5CBF-07FE-972BDAFB006F}"/>
              </a:ext>
            </a:extLst>
          </p:cNvPr>
          <p:cNvSpPr/>
          <p:nvPr/>
        </p:nvSpPr>
        <p:spPr>
          <a:xfrm>
            <a:off x="-12460" y="9238588"/>
            <a:ext cx="6905581" cy="66125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Picture 2" descr="簡単！Excelで「QRコード」作成 | Excelシステム開発やマクロVBA開発ならセルネッツ">
            <a:extLst>
              <a:ext uri="{FF2B5EF4-FFF2-40B4-BE49-F238E27FC236}">
                <a16:creationId xmlns:a16="http://schemas.microsoft.com/office/drawing/2014/main" id="{EF6B5470-1E24-6C97-0097-92130454C8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9932" y="7392370"/>
            <a:ext cx="1110371" cy="948005"/>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a:extLst>
              <a:ext uri="{FF2B5EF4-FFF2-40B4-BE49-F238E27FC236}">
                <a16:creationId xmlns:a16="http://schemas.microsoft.com/office/drawing/2014/main" id="{831FD2FC-53A1-87F7-67C9-8F0F002BF747}"/>
              </a:ext>
            </a:extLst>
          </p:cNvPr>
          <p:cNvSpPr/>
          <p:nvPr/>
        </p:nvSpPr>
        <p:spPr>
          <a:xfrm>
            <a:off x="-11627" y="9275988"/>
            <a:ext cx="6858000" cy="623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22300" algn="l"/>
                <a:tab pos="1435100" algn="l"/>
              </a:tabLst>
            </a:pPr>
            <a:r>
              <a:rPr kumimoji="1" lang="en-US" altLang="ja-JP" sz="1200" dirty="0">
                <a:solidFill>
                  <a:schemeClr val="tx1">
                    <a:lumMod val="75000"/>
                    <a:lumOff val="25000"/>
                  </a:schemeClr>
                </a:solidFill>
                <a:latin typeface="源ノ角ゴシック JP" panose="020B0800000000000000" pitchFamily="34" charset="-128"/>
                <a:ea typeface="源ノ角ゴシック JP" panose="020B0800000000000000" pitchFamily="34" charset="-128"/>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主　催　： 東京都中小企業診断士協会 城南支部 能力開発推進部</a:t>
            </a:r>
          </a:p>
          <a:p>
            <a:pPr>
              <a:tabLst>
                <a:tab pos="622300" algn="l"/>
                <a:tab pos="1435100" algn="l"/>
              </a:tabLst>
            </a:pP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お問い合わせ先 ：城南プログラム事務局　</a:t>
            </a: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hlinkClick r:id="rId3"/>
              </a:rPr>
              <a:t>johnan-program@www.rmcjohnan.org</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4969844A-45AF-D65B-C4EC-9D492E72DE8E}"/>
              </a:ext>
            </a:extLst>
          </p:cNvPr>
          <p:cNvSpPr txBox="1"/>
          <p:nvPr/>
        </p:nvSpPr>
        <p:spPr>
          <a:xfrm>
            <a:off x="5767921" y="8143845"/>
            <a:ext cx="928459" cy="230832"/>
          </a:xfrm>
          <a:prstGeom prst="rect">
            <a:avLst/>
          </a:prstGeom>
          <a:noFill/>
        </p:spPr>
        <p:txBody>
          <a:bodyPr wrap="none" rtlCol="0">
            <a:spAutoFit/>
          </a:bodyPr>
          <a:lstStyle/>
          <a:p>
            <a:r>
              <a:rPr kumimoji="1" lang="ja-JP" altLang="en-US" sz="900" dirty="0">
                <a:latin typeface="BIZ UDPゴシック" panose="020B0400000000000000" pitchFamily="50" charset="-128"/>
                <a:ea typeface="BIZ UDPゴシック" panose="020B0400000000000000" pitchFamily="50" charset="-128"/>
              </a:rPr>
              <a:t>詳しくはこちら</a:t>
            </a:r>
          </a:p>
        </p:txBody>
      </p:sp>
      <p:sp>
        <p:nvSpPr>
          <p:cNvPr id="22" name="テキスト ボックス 21">
            <a:extLst>
              <a:ext uri="{FF2B5EF4-FFF2-40B4-BE49-F238E27FC236}">
                <a16:creationId xmlns:a16="http://schemas.microsoft.com/office/drawing/2014/main" id="{3CB1ED10-7D38-FC64-75DD-397B014A9B92}"/>
              </a:ext>
            </a:extLst>
          </p:cNvPr>
          <p:cNvSpPr txBox="1"/>
          <p:nvPr/>
        </p:nvSpPr>
        <p:spPr>
          <a:xfrm>
            <a:off x="251031" y="1161406"/>
            <a:ext cx="6490879" cy="1323439"/>
          </a:xfrm>
          <a:prstGeom prst="rect">
            <a:avLst/>
          </a:prstGeom>
          <a:noFill/>
        </p:spPr>
        <p:txBody>
          <a:bodyPr wrap="none" rtlCol="0">
            <a:spAutoFit/>
          </a:bodyPr>
          <a:lstStyle/>
          <a:p>
            <a:pPr algn="ctr"/>
            <a:r>
              <a:rPr lang="ja-JP" altLang="en-US" sz="8000" b="1" dirty="0">
                <a:solidFill>
                  <a:srgbClr val="006750"/>
                </a:solidFill>
                <a:latin typeface="Meiryo UI" panose="020B0604030504040204" pitchFamily="50" charset="-128"/>
                <a:ea typeface="Meiryo UI" panose="020B0604030504040204" pitchFamily="50" charset="-128"/>
              </a:rPr>
              <a:t>城南プログラム</a:t>
            </a:r>
            <a:endParaRPr lang="en-US" sz="8000" dirty="0">
              <a:solidFill>
                <a:srgbClr val="006750"/>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97505868-68F3-DD1F-3367-E42EADD44FB7}"/>
              </a:ext>
            </a:extLst>
          </p:cNvPr>
          <p:cNvSpPr/>
          <p:nvPr/>
        </p:nvSpPr>
        <p:spPr>
          <a:xfrm>
            <a:off x="160057" y="4561372"/>
            <a:ext cx="1197181" cy="432811"/>
          </a:xfrm>
          <a:prstGeom prst="roundRect">
            <a:avLst/>
          </a:prstGeom>
          <a:solidFill>
            <a:srgbClr val="ED4C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内　容</a:t>
            </a:r>
          </a:p>
        </p:txBody>
      </p:sp>
      <p:sp>
        <p:nvSpPr>
          <p:cNvPr id="29" name="テキスト ボックス 28">
            <a:extLst>
              <a:ext uri="{FF2B5EF4-FFF2-40B4-BE49-F238E27FC236}">
                <a16:creationId xmlns:a16="http://schemas.microsoft.com/office/drawing/2014/main" id="{3AD05DCE-5968-DBF8-D464-3423E045F5F1}"/>
              </a:ext>
            </a:extLst>
          </p:cNvPr>
          <p:cNvSpPr txBox="1"/>
          <p:nvPr/>
        </p:nvSpPr>
        <p:spPr>
          <a:xfrm>
            <a:off x="1401008" y="8017281"/>
            <a:ext cx="3057247" cy="246221"/>
          </a:xfrm>
          <a:prstGeom prst="rect">
            <a:avLst/>
          </a:prstGeom>
          <a:noFill/>
        </p:spPr>
        <p:txBody>
          <a:bodyPr wrap="none" rtlCol="0">
            <a:spAutoFit/>
          </a:bodyPr>
          <a:lstStyle/>
          <a:p>
            <a:r>
              <a:rPr lang="en-US" altLang="ja-JP" sz="1000" b="1" i="0" u="sng" strike="noStrike" dirty="0">
                <a:effectLst/>
                <a:latin typeface="游ゴシック" panose="020B0400000000000000" pitchFamily="50" charset="-128"/>
                <a:ea typeface="游ゴシック" panose="020B0400000000000000" pitchFamily="50" charset="-128"/>
                <a:hlinkClick r:id="rId4">
                  <a:extLst>
                    <a:ext uri="{A12FA001-AC4F-418D-AE19-62706E023703}">
                      <ahyp:hlinkClr xmlns:ahyp="http://schemas.microsoft.com/office/drawing/2018/hyperlinkcolor" val="tx"/>
                    </a:ext>
                  </a:extLst>
                </a:hlinkClick>
              </a:rPr>
              <a:t>https://www.rmcjohnan.org/johnan-program/</a:t>
            </a:r>
            <a:endParaRPr kumimoji="1" lang="ja-JP" altLang="en-US" sz="1000" b="1" dirty="0">
              <a:latin typeface="源ノ角ゴシック JP" panose="020B0800000000000000" pitchFamily="34" charset="-128"/>
              <a:ea typeface="源ノ角ゴシック JP" panose="020B0800000000000000" pitchFamily="34" charset="-128"/>
            </a:endParaRPr>
          </a:p>
        </p:txBody>
      </p:sp>
      <p:sp>
        <p:nvSpPr>
          <p:cNvPr id="30" name="テキスト ボックス 29">
            <a:extLst>
              <a:ext uri="{FF2B5EF4-FFF2-40B4-BE49-F238E27FC236}">
                <a16:creationId xmlns:a16="http://schemas.microsoft.com/office/drawing/2014/main" id="{4DD717DE-6293-3E51-6401-E8188504CCBC}"/>
              </a:ext>
            </a:extLst>
          </p:cNvPr>
          <p:cNvSpPr txBox="1"/>
          <p:nvPr/>
        </p:nvSpPr>
        <p:spPr>
          <a:xfrm>
            <a:off x="1401008" y="8699430"/>
            <a:ext cx="4418197" cy="430887"/>
          </a:xfrm>
          <a:prstGeom prst="rect">
            <a:avLst/>
          </a:prstGeom>
          <a:noFill/>
        </p:spPr>
        <p:txBody>
          <a:bodyPr wrap="none" rtlCol="0">
            <a:spAutoFit/>
          </a:bodyPr>
          <a:lstStyle/>
          <a:p>
            <a:r>
              <a:rPr kumimoji="1" lang="en-US" altLang="ja-JP" sz="1000" b="1" dirty="0">
                <a:latin typeface="+mn-ea"/>
                <a:hlinkClick r:id="rId5">
                  <a:extLst>
                    <a:ext uri="{A12FA001-AC4F-418D-AE19-62706E023703}">
                      <ahyp:hlinkClr xmlns:ahyp="http://schemas.microsoft.com/office/drawing/2018/hyperlinkcolor" val="tx"/>
                    </a:ext>
                  </a:extLst>
                </a:hlinkClick>
              </a:rPr>
              <a:t>https://www.rmcjohnan.org/news/johnan-program-curriculum-list/</a:t>
            </a:r>
            <a:endParaRPr kumimoji="1" lang="en-US" altLang="ja-JP" sz="1000" b="1" dirty="0">
              <a:latin typeface="+mn-ea"/>
            </a:endParaRPr>
          </a:p>
          <a:p>
            <a:endParaRPr kumimoji="1" lang="ja-JP" altLang="en-US" sz="1200" b="1" dirty="0">
              <a:latin typeface="源ノ角ゴシック JP" panose="020B0800000000000000" pitchFamily="34" charset="-128"/>
              <a:ea typeface="源ノ角ゴシック JP" panose="020B0800000000000000" pitchFamily="34" charset="-128"/>
            </a:endParaRPr>
          </a:p>
        </p:txBody>
      </p:sp>
      <p:sp>
        <p:nvSpPr>
          <p:cNvPr id="31" name="テキスト ボックス 30">
            <a:extLst>
              <a:ext uri="{FF2B5EF4-FFF2-40B4-BE49-F238E27FC236}">
                <a16:creationId xmlns:a16="http://schemas.microsoft.com/office/drawing/2014/main" id="{45A869CD-2097-8F2C-9DA0-F9EF22B83704}"/>
              </a:ext>
            </a:extLst>
          </p:cNvPr>
          <p:cNvSpPr txBox="1"/>
          <p:nvPr/>
        </p:nvSpPr>
        <p:spPr>
          <a:xfrm>
            <a:off x="160060" y="5081332"/>
            <a:ext cx="6653166" cy="738664"/>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rPr>
              <a:t>診断士の資格を取り、独立診断士、企業内診断士として活躍しようと考えているあなた！</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スキルや経験の不足で診断士としての活動に踏み出すのに不安を感じていませんか？</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そんなあなたに、城南支部は「城南プログラム」をご用意しています。</a:t>
            </a:r>
          </a:p>
        </p:txBody>
      </p:sp>
      <p:sp>
        <p:nvSpPr>
          <p:cNvPr id="41" name="テキスト ボックス 40">
            <a:extLst>
              <a:ext uri="{FF2B5EF4-FFF2-40B4-BE49-F238E27FC236}">
                <a16:creationId xmlns:a16="http://schemas.microsoft.com/office/drawing/2014/main" id="{FCA9826F-7B92-3870-9EE0-8B9233DF3CFC}"/>
              </a:ext>
            </a:extLst>
          </p:cNvPr>
          <p:cNvSpPr txBox="1"/>
          <p:nvPr/>
        </p:nvSpPr>
        <p:spPr>
          <a:xfrm>
            <a:off x="138075" y="6455184"/>
            <a:ext cx="6581850" cy="95410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城南プログラムには、基礎・応用・実践とレベルに応じたカリキュラムがあります。</a:t>
            </a:r>
            <a:endParaRPr kumimoji="1" lang="en-US" altLang="ja-JP" sz="1400" b="1" dirty="0">
              <a:latin typeface="Meiryo UI" panose="020B0604030504040204" pitchFamily="50" charset="-128"/>
              <a:ea typeface="源ノ角ゴシック JP" panose="020B0800000000000000" pitchFamily="34" charset="-128"/>
            </a:endParaRPr>
          </a:p>
          <a:p>
            <a:r>
              <a:rPr kumimoji="1" lang="ja-JP" altLang="en-US" sz="1400" b="1" dirty="0">
                <a:latin typeface="Meiryo UI" panose="020B0604030504040204" pitchFamily="50" charset="-128"/>
                <a:ea typeface="Meiryo UI" panose="020B0604030504040204" pitchFamily="50" charset="-128"/>
              </a:rPr>
              <a:t>経験豊富な講師陣の指導を受けることで、診断士活動の不安を取り除き、診断士として活躍するための礎を作ることができます。自分のスケジュールや興味に合わせて選択することができ、講師や同じテーマに関心を持つ診断士の仲間たちとの出会いの場にもなります。</a:t>
            </a:r>
            <a:endParaRPr kumimoji="1" lang="en-US" altLang="ja-JP" sz="1400" b="1"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6B1633F0-3A15-F52E-231A-F44419D54E01}"/>
              </a:ext>
            </a:extLst>
          </p:cNvPr>
          <p:cNvSpPr/>
          <p:nvPr/>
        </p:nvSpPr>
        <p:spPr>
          <a:xfrm>
            <a:off x="143259" y="8603633"/>
            <a:ext cx="1197181" cy="510778"/>
          </a:xfrm>
          <a:prstGeom prst="roundRect">
            <a:avLst/>
          </a:prstGeom>
          <a:solidFill>
            <a:srgbClr val="ED4C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カリキュラム案内</a:t>
            </a:r>
          </a:p>
        </p:txBody>
      </p:sp>
      <p:sp>
        <p:nvSpPr>
          <p:cNvPr id="43" name="四角形: 角を丸くする 42">
            <a:extLst>
              <a:ext uri="{FF2B5EF4-FFF2-40B4-BE49-F238E27FC236}">
                <a16:creationId xmlns:a16="http://schemas.microsoft.com/office/drawing/2014/main" id="{AFBBD137-4FE1-0F5E-1A4F-D3DAFBF64848}"/>
              </a:ext>
            </a:extLst>
          </p:cNvPr>
          <p:cNvSpPr/>
          <p:nvPr/>
        </p:nvSpPr>
        <p:spPr>
          <a:xfrm>
            <a:off x="160060" y="7963777"/>
            <a:ext cx="1197181" cy="408623"/>
          </a:xfrm>
          <a:prstGeom prst="roundRect">
            <a:avLst/>
          </a:prstGeom>
          <a:solidFill>
            <a:srgbClr val="ED4C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b="1" dirty="0">
                <a:solidFill>
                  <a:schemeClr val="bg1"/>
                </a:solidFill>
                <a:latin typeface="BIZ UDPゴシック" panose="020B0400000000000000" pitchFamily="50" charset="-128"/>
                <a:ea typeface="BIZ UDPゴシック" panose="020B0400000000000000" pitchFamily="50" charset="-128"/>
              </a:rPr>
              <a:t>説明動画</a:t>
            </a:r>
          </a:p>
        </p:txBody>
      </p:sp>
      <p:sp>
        <p:nvSpPr>
          <p:cNvPr id="44" name="四角形: 角を丸くする 43">
            <a:extLst>
              <a:ext uri="{FF2B5EF4-FFF2-40B4-BE49-F238E27FC236}">
                <a16:creationId xmlns:a16="http://schemas.microsoft.com/office/drawing/2014/main" id="{61AC741B-9E37-CE15-0F3C-023D5382A3C0}"/>
              </a:ext>
            </a:extLst>
          </p:cNvPr>
          <p:cNvSpPr/>
          <p:nvPr/>
        </p:nvSpPr>
        <p:spPr>
          <a:xfrm>
            <a:off x="160057" y="5937323"/>
            <a:ext cx="1197181" cy="408623"/>
          </a:xfrm>
          <a:prstGeom prst="roundRect">
            <a:avLst/>
          </a:prstGeom>
          <a:solidFill>
            <a:srgbClr val="ED4C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b="1" dirty="0">
                <a:solidFill>
                  <a:schemeClr val="bg1"/>
                </a:solidFill>
                <a:latin typeface="Meiryo UI" panose="020B0604030504040204" pitchFamily="50" charset="-128"/>
                <a:ea typeface="Meiryo UI" panose="020B0604030504040204" pitchFamily="50" charset="-128"/>
              </a:rPr>
              <a:t>特　徴</a:t>
            </a:r>
          </a:p>
        </p:txBody>
      </p:sp>
      <p:sp>
        <p:nvSpPr>
          <p:cNvPr id="53" name="テキスト ボックス 52">
            <a:extLst>
              <a:ext uri="{FF2B5EF4-FFF2-40B4-BE49-F238E27FC236}">
                <a16:creationId xmlns:a16="http://schemas.microsoft.com/office/drawing/2014/main" id="{17AB0F6A-C370-C1EE-3AFB-7423C1C9E153}"/>
              </a:ext>
            </a:extLst>
          </p:cNvPr>
          <p:cNvSpPr txBox="1"/>
          <p:nvPr/>
        </p:nvSpPr>
        <p:spPr>
          <a:xfrm>
            <a:off x="124536" y="7609500"/>
            <a:ext cx="2319866"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詳しくはこちらをご覧ください。</a:t>
            </a:r>
          </a:p>
        </p:txBody>
      </p:sp>
      <p:sp>
        <p:nvSpPr>
          <p:cNvPr id="39" name="テキスト ボックス 38">
            <a:extLst>
              <a:ext uri="{FF2B5EF4-FFF2-40B4-BE49-F238E27FC236}">
                <a16:creationId xmlns:a16="http://schemas.microsoft.com/office/drawing/2014/main" id="{97E358F3-2F52-10F1-1A62-73546E03294F}"/>
              </a:ext>
            </a:extLst>
          </p:cNvPr>
          <p:cNvSpPr txBox="1"/>
          <p:nvPr/>
        </p:nvSpPr>
        <p:spPr>
          <a:xfrm>
            <a:off x="0" y="2684700"/>
            <a:ext cx="6882327" cy="1537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tabLst>
                <a:tab pos="723900" algn="l"/>
                <a:tab pos="1790700" algn="l"/>
              </a:tabLst>
              <a:defRPr kumimoji="1" sz="1400" b="1">
                <a:solidFill>
                  <a:schemeClr val="tx1">
                    <a:lumMod val="75000"/>
                    <a:lumOff val="25000"/>
                  </a:schemeClr>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spcBef>
                <a:spcPts val="600"/>
              </a:spcBef>
            </a:pPr>
            <a:r>
              <a:rPr lang="ja-JP" altLang="en-US" sz="3600" dirty="0">
                <a:solidFill>
                  <a:srgbClr val="FF0000"/>
                </a:solidFill>
                <a:latin typeface="Meiryo UI" panose="020B0604030504040204" pitchFamily="50" charset="-128"/>
                <a:ea typeface="Meiryo UI" panose="020B0604030504040204" pitchFamily="50" charset="-128"/>
              </a:rPr>
              <a:t>城南支部へようこそ！</a:t>
            </a:r>
            <a:endParaRPr lang="en-US" altLang="ja-JP" sz="3600" dirty="0">
              <a:solidFill>
                <a:srgbClr val="FF0000"/>
              </a:solidFill>
              <a:latin typeface="Meiryo UI" panose="020B0604030504040204" pitchFamily="50" charset="-128"/>
              <a:ea typeface="Meiryo UI" panose="020B0604030504040204" pitchFamily="50" charset="-128"/>
            </a:endParaRPr>
          </a:p>
          <a:p>
            <a:pPr algn="ctr">
              <a:spcBef>
                <a:spcPts val="600"/>
              </a:spcBef>
            </a:pPr>
            <a:r>
              <a:rPr lang="ja-JP" altLang="en-US" sz="3600" dirty="0">
                <a:solidFill>
                  <a:srgbClr val="FF0000"/>
                </a:solidFill>
                <a:latin typeface="Meiryo UI" panose="020B0604030504040204" pitchFamily="50" charset="-128"/>
                <a:ea typeface="Meiryo UI" panose="020B0604030504040204" pitchFamily="50" charset="-128"/>
              </a:rPr>
              <a:t>実務に必要なスキルを身に付けて　診断士として活躍しませんか？</a:t>
            </a:r>
            <a:endParaRPr lang="ja-JP" altLang="en-US" sz="2000" dirty="0">
              <a:solidFill>
                <a:srgbClr val="FF0000"/>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E3AB9616-C480-B495-A8B7-A4FA8B7EFD12}"/>
              </a:ext>
            </a:extLst>
          </p:cNvPr>
          <p:cNvPicPr>
            <a:picLocks noChangeAspect="1"/>
          </p:cNvPicPr>
          <p:nvPr/>
        </p:nvPicPr>
        <p:blipFill>
          <a:blip r:embed="rId6"/>
          <a:stretch>
            <a:fillRect/>
          </a:stretch>
        </p:blipFill>
        <p:spPr>
          <a:xfrm>
            <a:off x="4770889" y="37923"/>
            <a:ext cx="2042337" cy="1066892"/>
          </a:xfrm>
          <a:prstGeom prst="rect">
            <a:avLst/>
          </a:prstGeom>
        </p:spPr>
      </p:pic>
      <p:pic>
        <p:nvPicPr>
          <p:cNvPr id="7" name="図 6">
            <a:extLst>
              <a:ext uri="{FF2B5EF4-FFF2-40B4-BE49-F238E27FC236}">
                <a16:creationId xmlns:a16="http://schemas.microsoft.com/office/drawing/2014/main" id="{D5C7CC08-4B3F-C4C9-BC54-F19F624A3640}"/>
              </a:ext>
            </a:extLst>
          </p:cNvPr>
          <p:cNvPicPr>
            <a:picLocks noChangeAspect="1"/>
          </p:cNvPicPr>
          <p:nvPr/>
        </p:nvPicPr>
        <p:blipFill>
          <a:blip r:embed="rId7"/>
          <a:stretch>
            <a:fillRect/>
          </a:stretch>
        </p:blipFill>
        <p:spPr>
          <a:xfrm>
            <a:off x="5788359" y="8273659"/>
            <a:ext cx="894244" cy="908196"/>
          </a:xfrm>
          <a:prstGeom prst="rect">
            <a:avLst/>
          </a:prstGeom>
        </p:spPr>
      </p:pic>
      <p:pic>
        <p:nvPicPr>
          <p:cNvPr id="8" name="図 7">
            <a:extLst>
              <a:ext uri="{FF2B5EF4-FFF2-40B4-BE49-F238E27FC236}">
                <a16:creationId xmlns:a16="http://schemas.microsoft.com/office/drawing/2014/main" id="{EE72A554-EE0F-7AD8-4DA0-554662674EE4}"/>
              </a:ext>
            </a:extLst>
          </p:cNvPr>
          <p:cNvPicPr>
            <a:picLocks noChangeAspect="1"/>
          </p:cNvPicPr>
          <p:nvPr/>
        </p:nvPicPr>
        <p:blipFill>
          <a:blip r:embed="rId8"/>
          <a:stretch>
            <a:fillRect/>
          </a:stretch>
        </p:blipFill>
        <p:spPr>
          <a:xfrm>
            <a:off x="4504619" y="7768721"/>
            <a:ext cx="879136" cy="883846"/>
          </a:xfrm>
          <a:prstGeom prst="rect">
            <a:avLst/>
          </a:prstGeom>
        </p:spPr>
      </p:pic>
      <p:sp>
        <p:nvSpPr>
          <p:cNvPr id="32" name="テキスト ボックス 31">
            <a:extLst>
              <a:ext uri="{FF2B5EF4-FFF2-40B4-BE49-F238E27FC236}">
                <a16:creationId xmlns:a16="http://schemas.microsoft.com/office/drawing/2014/main" id="{D5F102C7-8604-DAFE-DACA-17DD817E904F}"/>
              </a:ext>
            </a:extLst>
          </p:cNvPr>
          <p:cNvSpPr txBox="1"/>
          <p:nvPr/>
        </p:nvSpPr>
        <p:spPr>
          <a:xfrm>
            <a:off x="192439" y="182139"/>
            <a:ext cx="4207224" cy="725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tabLst>
                <a:tab pos="723900" algn="l"/>
                <a:tab pos="1790700" algn="l"/>
              </a:tabLst>
              <a:defRPr kumimoji="1" sz="1400" b="1">
                <a:solidFill>
                  <a:schemeClr val="tx1">
                    <a:lumMod val="75000"/>
                    <a:lumOff val="25000"/>
                  </a:schemeClr>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spcBef>
                <a:spcPts val="600"/>
              </a:spcBef>
            </a:pPr>
            <a:r>
              <a:rPr lang="ja-JP" altLang="en-US" sz="3600" dirty="0">
                <a:solidFill>
                  <a:srgbClr val="FF0000"/>
                </a:solidFill>
                <a:latin typeface="Meiryo UI" panose="020B0604030504040204" pitchFamily="50" charset="-128"/>
                <a:ea typeface="Meiryo UI" panose="020B0604030504040204" pitchFamily="50" charset="-128"/>
              </a:rPr>
              <a:t>新入会員の皆さんへ</a:t>
            </a:r>
            <a:endParaRPr lang="ja-JP" altLang="en-US" sz="2000" dirty="0">
              <a:solidFill>
                <a:srgbClr val="FF000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F4F96AE3-2ABB-E62D-0203-0444F3A8A0A5}"/>
              </a:ext>
            </a:extLst>
          </p:cNvPr>
          <p:cNvSpPr/>
          <p:nvPr/>
        </p:nvSpPr>
        <p:spPr>
          <a:xfrm>
            <a:off x="113312" y="1161407"/>
            <a:ext cx="6628598" cy="8114582"/>
          </a:xfrm>
          <a:prstGeom prst="rect">
            <a:avLst/>
          </a:prstGeom>
          <a:noFill/>
          <a:ln w="76200">
            <a:solidFill>
              <a:srgbClr val="0067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923613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1021</TotalTime>
  <Words>613</Words>
  <Application>Microsoft Office PowerPoint</Application>
  <PresentationFormat>A4 210 x 297 mm</PresentationFormat>
  <Paragraphs>50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源ノ角ゴシック JP</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UENO YOICHIRO</dc:creator>
  <cp:lastModifiedBy>Yoshitomo Sato</cp:lastModifiedBy>
  <cp:revision>35</cp:revision>
  <cp:lastPrinted>2022-07-29T01:35:44Z</cp:lastPrinted>
  <dcterms:created xsi:type="dcterms:W3CDTF">2022-07-23T11:56:00Z</dcterms:created>
  <dcterms:modified xsi:type="dcterms:W3CDTF">2023-09-18T06:45:03Z</dcterms:modified>
</cp:coreProperties>
</file>